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Light" charset="1" panose="020B0306030504020204"/>
      <p:regular r:id="rId14"/>
    </p:embeddedFont>
    <p:embeddedFont>
      <p:font typeface="Open Sans Light Italics" charset="1" panose="020B0306030504020204"/>
      <p:regular r:id="rId15"/>
    </p:embeddedFont>
    <p:embeddedFont>
      <p:font typeface="Open Sans Ultra-Bold" charset="1" panose="00000000000000000000"/>
      <p:regular r:id="rId16"/>
    </p:embeddedFont>
    <p:embeddedFont>
      <p:font typeface="Open Sans Ultra-Bold Italics" charset="1" panose="00000000000000000000"/>
      <p:regular r:id="rId17"/>
    </p:embeddedFont>
    <p:embeddedFont>
      <p:font typeface="Inter" charset="1" panose="020B0502030000000004"/>
      <p:regular r:id="rId18"/>
    </p:embeddedFont>
    <p:embeddedFont>
      <p:font typeface="Inter Bold" charset="1" panose="020B0802030000000004"/>
      <p:regular r:id="rId19"/>
    </p:embeddedFont>
    <p:embeddedFont>
      <p:font typeface="Inter Italics" charset="1" panose="020B0502030000000004"/>
      <p:regular r:id="rId20"/>
    </p:embeddedFont>
    <p:embeddedFont>
      <p:font typeface="Inter Bold Italics" charset="1" panose="020B0802030000000004"/>
      <p:regular r:id="rId21"/>
    </p:embeddedFont>
    <p:embeddedFont>
      <p:font typeface="Inter Thin" charset="1" panose="020B0A02050000000004"/>
      <p:regular r:id="rId22"/>
    </p:embeddedFont>
    <p:embeddedFont>
      <p:font typeface="Inter Thin Italics" charset="1" panose="020B0A02050000000004"/>
      <p:regular r:id="rId23"/>
    </p:embeddedFont>
    <p:embeddedFont>
      <p:font typeface="Inter Extra-Light" charset="1" panose="02000503000000020004"/>
      <p:regular r:id="rId24"/>
    </p:embeddedFont>
    <p:embeddedFont>
      <p:font typeface="Inter Light" charset="1" panose="02000503000000020004"/>
      <p:regular r:id="rId25"/>
    </p:embeddedFont>
    <p:embeddedFont>
      <p:font typeface="Inter Medium" charset="1" panose="02000503000000020004"/>
      <p:regular r:id="rId26"/>
    </p:embeddedFont>
    <p:embeddedFont>
      <p:font typeface="Inter Semi-Bold" charset="1" panose="02000503000000020004"/>
      <p:regular r:id="rId27"/>
    </p:embeddedFont>
    <p:embeddedFont>
      <p:font typeface="Inter Ultra-Bold" charset="1" panose="02000503000000020004"/>
      <p:regular r:id="rId28"/>
    </p:embeddedFont>
    <p:embeddedFont>
      <p:font typeface="Inter Heavy" charset="1" panose="0200050300000002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AutoShape 3" id="3"/>
          <p:cNvSpPr/>
          <p:nvPr/>
        </p:nvSpPr>
        <p:spPr>
          <a:xfrm>
            <a:off x="1906384" y="4981575"/>
            <a:ext cx="7369445" cy="0"/>
          </a:xfrm>
          <a:prstGeom prst="line">
            <a:avLst/>
          </a:prstGeom>
          <a:ln cap="flat" w="9525">
            <a:solidFill>
              <a:srgbClr val="FFFFFF"/>
            </a:solidFill>
            <a:prstDash val="solid"/>
            <a:headEnd type="none" len="sm" w="sm"/>
            <a:tailEnd type="none" len="sm" w="sm"/>
          </a:ln>
        </p:spPr>
      </p:sp>
      <p:sp>
        <p:nvSpPr>
          <p:cNvPr name="TextBox 4" id="4"/>
          <p:cNvSpPr txBox="true"/>
          <p:nvPr/>
        </p:nvSpPr>
        <p:spPr>
          <a:xfrm rot="0">
            <a:off x="1049295" y="2074737"/>
            <a:ext cx="12899269" cy="2973513"/>
          </a:xfrm>
          <a:prstGeom prst="rect">
            <a:avLst/>
          </a:prstGeom>
        </p:spPr>
        <p:txBody>
          <a:bodyPr anchor="t" rtlCol="false" tIns="0" lIns="0" bIns="0" rIns="0">
            <a:spAutoFit/>
          </a:bodyPr>
          <a:lstStyle/>
          <a:p>
            <a:pPr>
              <a:lnSpc>
                <a:spcPts val="11980"/>
              </a:lnSpc>
              <a:spcBef>
                <a:spcPct val="0"/>
              </a:spcBef>
            </a:pPr>
            <a:r>
              <a:rPr lang="en-US" sz="8557">
                <a:solidFill>
                  <a:srgbClr val="FFFFFF"/>
                </a:solidFill>
                <a:latin typeface="Inter Bold"/>
              </a:rPr>
              <a:t>REAL ESTATE DATA ANALYSIS PROJECT</a:t>
            </a:r>
          </a:p>
        </p:txBody>
      </p:sp>
      <p:sp>
        <p:nvSpPr>
          <p:cNvPr name="TextBox 5" id="5"/>
          <p:cNvSpPr txBox="true"/>
          <p:nvPr/>
        </p:nvSpPr>
        <p:spPr>
          <a:xfrm rot="0">
            <a:off x="1325520" y="8946589"/>
            <a:ext cx="7369445" cy="622936"/>
          </a:xfrm>
          <a:prstGeom prst="rect">
            <a:avLst/>
          </a:prstGeom>
        </p:spPr>
        <p:txBody>
          <a:bodyPr anchor="t" rtlCol="false" tIns="0" lIns="0" bIns="0" rIns="0">
            <a:spAutoFit/>
          </a:bodyPr>
          <a:lstStyle/>
          <a:p>
            <a:pPr>
              <a:lnSpc>
                <a:spcPts val="5039"/>
              </a:lnSpc>
              <a:spcBef>
                <a:spcPct val="0"/>
              </a:spcBef>
            </a:pPr>
            <a:r>
              <a:rPr lang="en-US" sz="3599" spc="1252">
                <a:solidFill>
                  <a:srgbClr val="FFFFFF"/>
                </a:solidFill>
                <a:latin typeface="Inter Bold"/>
              </a:rPr>
              <a:t>BY: GROUP 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4000" y="464334"/>
            <a:ext cx="278619" cy="338720"/>
          </a:xfrm>
          <a:custGeom>
            <a:avLst/>
            <a:gdLst/>
            <a:ahLst/>
            <a:cxnLst/>
            <a:rect r="r" b="b" t="t" l="l"/>
            <a:pathLst>
              <a:path h="338720" w="278619">
                <a:moveTo>
                  <a:pt x="0" y="0"/>
                </a:moveTo>
                <a:lnTo>
                  <a:pt x="278619" y="0"/>
                </a:lnTo>
                <a:lnTo>
                  <a:pt x="278619" y="338720"/>
                </a:lnTo>
                <a:lnTo>
                  <a:pt x="0" y="338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25183"/>
            <a:ext cx="1617152"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Salford &amp; Co.</a:t>
            </a:r>
          </a:p>
        </p:txBody>
      </p:sp>
      <p:sp>
        <p:nvSpPr>
          <p:cNvPr name="TextBox 4" id="4"/>
          <p:cNvSpPr txBox="true"/>
          <p:nvPr/>
        </p:nvSpPr>
        <p:spPr>
          <a:xfrm rot="0">
            <a:off x="16156498" y="9482491"/>
            <a:ext cx="1617152" cy="407372"/>
          </a:xfrm>
          <a:prstGeom prst="rect">
            <a:avLst/>
          </a:prstGeom>
        </p:spPr>
        <p:txBody>
          <a:bodyPr anchor="t" rtlCol="false" tIns="0" lIns="0" bIns="0" rIns="0">
            <a:spAutoFit/>
          </a:bodyPr>
          <a:lstStyle/>
          <a:p>
            <a:pPr algn="r">
              <a:lnSpc>
                <a:spcPts val="1680"/>
              </a:lnSpc>
              <a:spcBef>
                <a:spcPct val="0"/>
              </a:spcBef>
            </a:pPr>
            <a:r>
              <a:rPr lang="en-US" sz="1200">
                <a:solidFill>
                  <a:srgbClr val="DFDFE1"/>
                </a:solidFill>
                <a:latin typeface="Open Sans"/>
              </a:rPr>
              <a:t>Real Estate Presentation</a:t>
            </a:r>
          </a:p>
        </p:txBody>
      </p:sp>
      <p:grpSp>
        <p:nvGrpSpPr>
          <p:cNvPr name="Group 5" id="5"/>
          <p:cNvGrpSpPr/>
          <p:nvPr/>
        </p:nvGrpSpPr>
        <p:grpSpPr>
          <a:xfrm rot="0">
            <a:off x="0" y="0"/>
            <a:ext cx="18288000" cy="10287000"/>
            <a:chOff x="0" y="0"/>
            <a:chExt cx="24384000" cy="13716000"/>
          </a:xfrm>
        </p:grpSpPr>
        <p:pic>
          <p:nvPicPr>
            <p:cNvPr name="Picture 6" id="6"/>
            <p:cNvPicPr>
              <a:picLocks noChangeAspect="true"/>
            </p:cNvPicPr>
            <p:nvPr/>
          </p:nvPicPr>
          <p:blipFill>
            <a:blip r:embed="rId4"/>
            <a:srcRect l="0" t="7812" r="0" b="7812"/>
            <a:stretch>
              <a:fillRect/>
            </a:stretch>
          </p:blipFill>
          <p:spPr>
            <a:xfrm flipH="false" flipV="false">
              <a:off x="0" y="0"/>
              <a:ext cx="24384000" cy="13716000"/>
            </a:xfrm>
            <a:prstGeom prst="rect">
              <a:avLst/>
            </a:prstGeom>
          </p:spPr>
        </p:pic>
      </p:grpSp>
      <p:sp>
        <p:nvSpPr>
          <p:cNvPr name="TextBox 7" id="7"/>
          <p:cNvSpPr txBox="true"/>
          <p:nvPr/>
        </p:nvSpPr>
        <p:spPr>
          <a:xfrm rot="0">
            <a:off x="2225454" y="254784"/>
            <a:ext cx="15033846" cy="1614555"/>
          </a:xfrm>
          <a:prstGeom prst="rect">
            <a:avLst/>
          </a:prstGeom>
        </p:spPr>
        <p:txBody>
          <a:bodyPr anchor="t" rtlCol="false" tIns="0" lIns="0" bIns="0" rIns="0">
            <a:spAutoFit/>
          </a:bodyPr>
          <a:lstStyle/>
          <a:p>
            <a:pPr algn="ctr">
              <a:lnSpc>
                <a:spcPts val="12771"/>
              </a:lnSpc>
            </a:pPr>
            <a:r>
              <a:rPr lang="en-US" sz="10299">
                <a:solidFill>
                  <a:srgbClr val="000000"/>
                </a:solidFill>
                <a:latin typeface="Inter Bold"/>
              </a:rPr>
              <a:t>RECOMMENDATIONS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1195028" cy="10287000"/>
            <a:chOff x="0" y="0"/>
            <a:chExt cx="14926704" cy="13716000"/>
          </a:xfrm>
        </p:grpSpPr>
        <p:pic>
          <p:nvPicPr>
            <p:cNvPr name="Picture 3" id="3"/>
            <p:cNvPicPr>
              <a:picLocks noChangeAspect="true"/>
            </p:cNvPicPr>
            <p:nvPr/>
          </p:nvPicPr>
          <p:blipFill>
            <a:blip r:embed="rId2"/>
            <a:srcRect l="16989" t="0" r="16989" b="0"/>
            <a:stretch>
              <a:fillRect/>
            </a:stretch>
          </p:blipFill>
          <p:spPr>
            <a:xfrm flipH="false" flipV="false">
              <a:off x="0" y="0"/>
              <a:ext cx="14926704" cy="13716000"/>
            </a:xfrm>
            <a:prstGeom prst="rect">
              <a:avLst/>
            </a:prstGeom>
          </p:spPr>
        </p:pic>
      </p:grpSp>
      <p:sp>
        <p:nvSpPr>
          <p:cNvPr name="TextBox 4" id="4"/>
          <p:cNvSpPr txBox="true"/>
          <p:nvPr/>
        </p:nvSpPr>
        <p:spPr>
          <a:xfrm rot="0">
            <a:off x="11195028" y="204636"/>
            <a:ext cx="6064272" cy="2561592"/>
          </a:xfrm>
          <a:prstGeom prst="rect">
            <a:avLst/>
          </a:prstGeom>
        </p:spPr>
        <p:txBody>
          <a:bodyPr anchor="t" rtlCol="false" tIns="0" lIns="0" bIns="0" rIns="0">
            <a:spAutoFit/>
          </a:bodyPr>
          <a:lstStyle/>
          <a:p>
            <a:pPr algn="ctr">
              <a:lnSpc>
                <a:spcPts val="6859"/>
              </a:lnSpc>
              <a:spcBef>
                <a:spcPct val="0"/>
              </a:spcBef>
            </a:pPr>
            <a:r>
              <a:rPr lang="en-US" sz="4899">
                <a:solidFill>
                  <a:srgbClr val="000000"/>
                </a:solidFill>
                <a:latin typeface="Open Sans Bold"/>
              </a:rPr>
              <a:t>1) Increasing The Square Foot of living room</a:t>
            </a:r>
          </a:p>
        </p:txBody>
      </p:sp>
      <p:sp>
        <p:nvSpPr>
          <p:cNvPr name="TextBox 5" id="5"/>
          <p:cNvSpPr txBox="true"/>
          <p:nvPr/>
        </p:nvSpPr>
        <p:spPr>
          <a:xfrm rot="0">
            <a:off x="11949811" y="3265131"/>
            <a:ext cx="5030956" cy="3159125"/>
          </a:xfrm>
          <a:prstGeom prst="rect">
            <a:avLst/>
          </a:prstGeom>
        </p:spPr>
        <p:txBody>
          <a:bodyPr anchor="t" rtlCol="false" tIns="0" lIns="0" bIns="0" rIns="0">
            <a:spAutoFit/>
          </a:bodyPr>
          <a:lstStyle/>
          <a:p>
            <a:pPr algn="ctr">
              <a:lnSpc>
                <a:spcPts val="2799"/>
              </a:lnSpc>
            </a:pPr>
            <a:r>
              <a:rPr lang="en-US" sz="1999">
                <a:solidFill>
                  <a:srgbClr val="000000"/>
                </a:solidFill>
                <a:latin typeface="Open Sans Bold"/>
              </a:rPr>
              <a:t>We recommend that the homeowner increases the the square foot of their living room if they want to get a higher price from their property.</a:t>
            </a:r>
          </a:p>
          <a:p>
            <a:pPr algn="ctr">
              <a:lnSpc>
                <a:spcPts val="2799"/>
              </a:lnSpc>
            </a:pPr>
          </a:p>
          <a:p>
            <a:pPr algn="ctr">
              <a:lnSpc>
                <a:spcPts val="2799"/>
              </a:lnSpc>
              <a:spcBef>
                <a:spcPct val="0"/>
              </a:spcBef>
            </a:pPr>
            <a:r>
              <a:rPr lang="en-US" sz="1999">
                <a:solidFill>
                  <a:srgbClr val="000000"/>
                </a:solidFill>
                <a:latin typeface="Open Sans Bold"/>
              </a:rPr>
              <a:t>This is based on the analysis which we conducted that showed that there is a clear correlation between size of living roon and the price of the property.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1485389" cy="10287000"/>
            <a:chOff x="0" y="0"/>
            <a:chExt cx="15313852" cy="13716000"/>
          </a:xfrm>
        </p:grpSpPr>
        <p:pic>
          <p:nvPicPr>
            <p:cNvPr name="Picture 3" id="3"/>
            <p:cNvPicPr>
              <a:picLocks noChangeAspect="true"/>
            </p:cNvPicPr>
            <p:nvPr/>
          </p:nvPicPr>
          <p:blipFill>
            <a:blip r:embed="rId2"/>
            <a:srcRect l="12830" t="0" r="12830" b="0"/>
            <a:stretch>
              <a:fillRect/>
            </a:stretch>
          </p:blipFill>
          <p:spPr>
            <a:xfrm flipH="false" flipV="false">
              <a:off x="0" y="0"/>
              <a:ext cx="15313852" cy="13716000"/>
            </a:xfrm>
            <a:prstGeom prst="rect">
              <a:avLst/>
            </a:prstGeom>
          </p:spPr>
        </p:pic>
      </p:grpSp>
      <p:sp>
        <p:nvSpPr>
          <p:cNvPr name="TextBox 4" id="4"/>
          <p:cNvSpPr txBox="true"/>
          <p:nvPr/>
        </p:nvSpPr>
        <p:spPr>
          <a:xfrm rot="0">
            <a:off x="11195028" y="204636"/>
            <a:ext cx="6064272" cy="2561592"/>
          </a:xfrm>
          <a:prstGeom prst="rect">
            <a:avLst/>
          </a:prstGeom>
        </p:spPr>
        <p:txBody>
          <a:bodyPr anchor="t" rtlCol="false" tIns="0" lIns="0" bIns="0" rIns="0">
            <a:spAutoFit/>
          </a:bodyPr>
          <a:lstStyle/>
          <a:p>
            <a:pPr algn="ctr">
              <a:lnSpc>
                <a:spcPts val="6859"/>
              </a:lnSpc>
              <a:spcBef>
                <a:spcPct val="0"/>
              </a:spcBef>
            </a:pPr>
            <a:r>
              <a:rPr lang="en-US" sz="4899">
                <a:solidFill>
                  <a:srgbClr val="000000"/>
                </a:solidFill>
                <a:latin typeface="Open Sans Bold"/>
              </a:rPr>
              <a:t>2) Increasing The Number of Bathrooms</a:t>
            </a:r>
          </a:p>
        </p:txBody>
      </p:sp>
      <p:sp>
        <p:nvSpPr>
          <p:cNvPr name="TextBox 5" id="5"/>
          <p:cNvSpPr txBox="true"/>
          <p:nvPr/>
        </p:nvSpPr>
        <p:spPr>
          <a:xfrm rot="0">
            <a:off x="12186864" y="3544887"/>
            <a:ext cx="5072436" cy="386397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Open Sans Bold"/>
              </a:rPr>
              <a:t>We recommend that the homeowner increases the number of bathrooms within the property if they want to get a higher price from the sale of the property.</a:t>
            </a:r>
          </a:p>
          <a:p>
            <a:pPr algn="ctr">
              <a:lnSpc>
                <a:spcPts val="2799"/>
              </a:lnSpc>
              <a:spcBef>
                <a:spcPct val="0"/>
              </a:spcBef>
            </a:pPr>
          </a:p>
          <a:p>
            <a:pPr algn="ctr">
              <a:lnSpc>
                <a:spcPts val="2799"/>
              </a:lnSpc>
              <a:spcBef>
                <a:spcPct val="0"/>
              </a:spcBef>
            </a:pPr>
            <a:r>
              <a:rPr lang="en-US" sz="1999">
                <a:solidFill>
                  <a:srgbClr val="000000"/>
                </a:solidFill>
                <a:latin typeface="Open Sans Bold"/>
              </a:rPr>
              <a:t>This is based on the analysis which we conducted that showed that there is a clear correlation between number of bathrooms and the price of the property.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1900191" cy="10287000"/>
            <a:chOff x="0" y="0"/>
            <a:chExt cx="15866921" cy="13716000"/>
          </a:xfrm>
        </p:grpSpPr>
        <p:pic>
          <p:nvPicPr>
            <p:cNvPr name="Picture 3" id="3"/>
            <p:cNvPicPr>
              <a:picLocks noChangeAspect="true"/>
            </p:cNvPicPr>
            <p:nvPr/>
          </p:nvPicPr>
          <p:blipFill>
            <a:blip r:embed="rId2"/>
            <a:srcRect l="8108" t="0" r="14432" b="0"/>
            <a:stretch>
              <a:fillRect/>
            </a:stretch>
          </p:blipFill>
          <p:spPr>
            <a:xfrm flipH="false" flipV="false">
              <a:off x="0" y="0"/>
              <a:ext cx="15866921" cy="13716000"/>
            </a:xfrm>
            <a:prstGeom prst="rect">
              <a:avLst/>
            </a:prstGeom>
          </p:spPr>
        </p:pic>
      </p:grpSp>
      <p:sp>
        <p:nvSpPr>
          <p:cNvPr name="TextBox 4" id="4"/>
          <p:cNvSpPr txBox="true"/>
          <p:nvPr/>
        </p:nvSpPr>
        <p:spPr>
          <a:xfrm rot="0">
            <a:off x="11494914" y="204636"/>
            <a:ext cx="6064272" cy="2561592"/>
          </a:xfrm>
          <a:prstGeom prst="rect">
            <a:avLst/>
          </a:prstGeom>
        </p:spPr>
        <p:txBody>
          <a:bodyPr anchor="t" rtlCol="false" tIns="0" lIns="0" bIns="0" rIns="0">
            <a:spAutoFit/>
          </a:bodyPr>
          <a:lstStyle/>
          <a:p>
            <a:pPr algn="ctr">
              <a:lnSpc>
                <a:spcPts val="6859"/>
              </a:lnSpc>
              <a:spcBef>
                <a:spcPct val="0"/>
              </a:spcBef>
            </a:pPr>
            <a:r>
              <a:rPr lang="en-US" sz="4899">
                <a:solidFill>
                  <a:srgbClr val="000000"/>
                </a:solidFill>
                <a:latin typeface="Open Sans Bold"/>
              </a:rPr>
              <a:t>3) Improving the grade of the property</a:t>
            </a:r>
          </a:p>
        </p:txBody>
      </p:sp>
      <p:sp>
        <p:nvSpPr>
          <p:cNvPr name="TextBox 5" id="5"/>
          <p:cNvSpPr txBox="true"/>
          <p:nvPr/>
        </p:nvSpPr>
        <p:spPr>
          <a:xfrm rot="0">
            <a:off x="12269824" y="3192462"/>
            <a:ext cx="4989476" cy="386397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Open Sans Bold"/>
              </a:rPr>
              <a:t>We recommend that the homeowner should improve te grade of the property in order to get higher return from the sale</a:t>
            </a:r>
          </a:p>
          <a:p>
            <a:pPr algn="ctr">
              <a:lnSpc>
                <a:spcPts val="2799"/>
              </a:lnSpc>
              <a:spcBef>
                <a:spcPct val="0"/>
              </a:spcBef>
            </a:pPr>
          </a:p>
          <a:p>
            <a:pPr algn="ctr">
              <a:lnSpc>
                <a:spcPts val="2799"/>
              </a:lnSpc>
              <a:spcBef>
                <a:spcPct val="0"/>
              </a:spcBef>
            </a:pPr>
            <a:r>
              <a:rPr lang="en-US" sz="1999">
                <a:solidFill>
                  <a:srgbClr val="000000"/>
                </a:solidFill>
                <a:latin typeface="Open Sans Bold"/>
              </a:rPr>
              <a:t>House grade is based on oerall construction and design of the house</a:t>
            </a:r>
          </a:p>
          <a:p>
            <a:pPr algn="ctr">
              <a:lnSpc>
                <a:spcPts val="2799"/>
              </a:lnSpc>
              <a:spcBef>
                <a:spcPct val="0"/>
              </a:spcBef>
            </a:pPr>
          </a:p>
          <a:p>
            <a:pPr algn="ctr">
              <a:lnSpc>
                <a:spcPts val="2799"/>
              </a:lnSpc>
              <a:spcBef>
                <a:spcPct val="0"/>
              </a:spcBef>
            </a:pPr>
            <a:r>
              <a:rPr lang="en-US" sz="1999">
                <a:solidFill>
                  <a:srgbClr val="000000"/>
                </a:solidFill>
                <a:latin typeface="Open Sans Bold"/>
              </a:rPr>
              <a:t>From the analysis we saw that there is a clear correlation between the grade and price of the property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30006" y="0"/>
            <a:ext cx="8157994" cy="10287000"/>
            <a:chOff x="0" y="0"/>
            <a:chExt cx="10877325" cy="13716000"/>
          </a:xfrm>
        </p:grpSpPr>
        <p:pic>
          <p:nvPicPr>
            <p:cNvPr name="Picture 3" id="3"/>
            <p:cNvPicPr>
              <a:picLocks noChangeAspect="true"/>
            </p:cNvPicPr>
            <p:nvPr/>
          </p:nvPicPr>
          <p:blipFill>
            <a:blip r:embed="rId2"/>
            <a:srcRect l="0" t="7967" r="0" b="7967"/>
            <a:stretch>
              <a:fillRect/>
            </a:stretch>
          </p:blipFill>
          <p:spPr>
            <a:xfrm flipH="false" flipV="false">
              <a:off x="0" y="0"/>
              <a:ext cx="10877325" cy="13716000"/>
            </a:xfrm>
            <a:prstGeom prst="rect">
              <a:avLst/>
            </a:prstGeom>
          </p:spPr>
        </p:pic>
      </p:grpSp>
      <p:sp>
        <p:nvSpPr>
          <p:cNvPr name="TextBox 4" id="4"/>
          <p:cNvSpPr txBox="true"/>
          <p:nvPr/>
        </p:nvSpPr>
        <p:spPr>
          <a:xfrm rot="0">
            <a:off x="2013807" y="2187329"/>
            <a:ext cx="6963674" cy="848360"/>
          </a:xfrm>
          <a:prstGeom prst="rect">
            <a:avLst/>
          </a:prstGeom>
        </p:spPr>
        <p:txBody>
          <a:bodyPr anchor="t" rtlCol="false" tIns="0" lIns="0" bIns="0" rIns="0">
            <a:spAutoFit/>
          </a:bodyPr>
          <a:lstStyle/>
          <a:p>
            <a:pPr>
              <a:lnSpc>
                <a:spcPts val="6820"/>
              </a:lnSpc>
            </a:pPr>
            <a:r>
              <a:rPr lang="en-US" sz="5500">
                <a:solidFill>
                  <a:srgbClr val="000000"/>
                </a:solidFill>
                <a:latin typeface="Inter Bold"/>
              </a:rPr>
              <a:t>NEXT STEPS</a:t>
            </a:r>
          </a:p>
        </p:txBody>
      </p:sp>
      <p:sp>
        <p:nvSpPr>
          <p:cNvPr name="TextBox 5" id="5"/>
          <p:cNvSpPr txBox="true"/>
          <p:nvPr/>
        </p:nvSpPr>
        <p:spPr>
          <a:xfrm rot="0">
            <a:off x="1462317" y="3982083"/>
            <a:ext cx="7615008" cy="5276217"/>
          </a:xfrm>
          <a:prstGeom prst="rect">
            <a:avLst/>
          </a:prstGeom>
        </p:spPr>
        <p:txBody>
          <a:bodyPr anchor="t" rtlCol="false" tIns="0" lIns="0" bIns="0" rIns="0">
            <a:spAutoFit/>
          </a:bodyPr>
          <a:lstStyle/>
          <a:p>
            <a:pPr>
              <a:lnSpc>
                <a:spcPts val="2799"/>
              </a:lnSpc>
            </a:pPr>
            <a:r>
              <a:rPr lang="en-US" sz="1999">
                <a:solidFill>
                  <a:srgbClr val="201E1E"/>
                </a:solidFill>
                <a:latin typeface="Open Sans"/>
              </a:rPr>
              <a:t>Based on the analysis which was conducted, these are the next steps which we recommend</a:t>
            </a:r>
          </a:p>
          <a:p>
            <a:pPr>
              <a:lnSpc>
                <a:spcPts val="2799"/>
              </a:lnSpc>
            </a:pPr>
          </a:p>
          <a:p>
            <a:pPr>
              <a:lnSpc>
                <a:spcPts val="2799"/>
              </a:lnSpc>
            </a:pPr>
            <a:r>
              <a:rPr lang="en-US" sz="1999">
                <a:solidFill>
                  <a:srgbClr val="201E1E"/>
                </a:solidFill>
                <a:latin typeface="Open Sans"/>
              </a:rPr>
              <a:t>1) Doing further analysis on Data linked to the average costs for increasing living room size, increasing number of bedrooms and improving the grade of the property. </a:t>
            </a:r>
          </a:p>
          <a:p>
            <a:pPr>
              <a:lnSpc>
                <a:spcPts val="2799"/>
              </a:lnSpc>
            </a:pPr>
          </a:p>
          <a:p>
            <a:pPr>
              <a:lnSpc>
                <a:spcPts val="2799"/>
              </a:lnSpc>
            </a:pPr>
            <a:r>
              <a:rPr lang="en-US" sz="1999">
                <a:solidFill>
                  <a:srgbClr val="201E1E"/>
                </a:solidFill>
                <a:latin typeface="Open Sans"/>
              </a:rPr>
              <a:t>2) Then an analysis should be done on data that clearly indicates the price difference once these factors are improved. Once this is done we will be able to advice whether making the before stated recommendations will lead in an automatic profit for the home owner</a:t>
            </a:r>
          </a:p>
          <a:p>
            <a:pPr>
              <a:lnSpc>
                <a:spcPts val="881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5523383"/>
            <a:chOff x="0" y="0"/>
            <a:chExt cx="4816593" cy="1454718"/>
          </a:xfrm>
        </p:grpSpPr>
        <p:sp>
          <p:nvSpPr>
            <p:cNvPr name="Freeform 3" id="3"/>
            <p:cNvSpPr/>
            <p:nvPr/>
          </p:nvSpPr>
          <p:spPr>
            <a:xfrm flipH="false" flipV="false" rot="0">
              <a:off x="0" y="0"/>
              <a:ext cx="4816592" cy="1454718"/>
            </a:xfrm>
            <a:custGeom>
              <a:avLst/>
              <a:gdLst/>
              <a:ahLst/>
              <a:cxnLst/>
              <a:rect r="r" b="b" t="t" l="l"/>
              <a:pathLst>
                <a:path h="1454718" w="4816592">
                  <a:moveTo>
                    <a:pt x="0" y="0"/>
                  </a:moveTo>
                  <a:lnTo>
                    <a:pt x="4816592" y="0"/>
                  </a:lnTo>
                  <a:lnTo>
                    <a:pt x="4816592" y="1454718"/>
                  </a:lnTo>
                  <a:lnTo>
                    <a:pt x="0" y="1454718"/>
                  </a:lnTo>
                  <a:close/>
                </a:path>
              </a:pathLst>
            </a:custGeom>
            <a:solidFill>
              <a:srgbClr val="201E1E"/>
            </a:solidFill>
          </p:spPr>
        </p:sp>
        <p:sp>
          <p:nvSpPr>
            <p:cNvPr name="TextBox 4" id="4"/>
            <p:cNvSpPr txBox="true"/>
            <p:nvPr/>
          </p:nvSpPr>
          <p:spPr>
            <a:xfrm>
              <a:off x="0" y="-38100"/>
              <a:ext cx="4816593" cy="1492818"/>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2561580" y="3634030"/>
            <a:ext cx="4034840" cy="3778707"/>
            <a:chOff x="0" y="0"/>
            <a:chExt cx="5379786" cy="5038275"/>
          </a:xfrm>
        </p:grpSpPr>
        <p:pic>
          <p:nvPicPr>
            <p:cNvPr name="Picture 6" id="6"/>
            <p:cNvPicPr>
              <a:picLocks noChangeAspect="true"/>
            </p:cNvPicPr>
            <p:nvPr/>
          </p:nvPicPr>
          <p:blipFill>
            <a:blip r:embed="rId2"/>
            <a:srcRect l="0" t="14821" r="0" b="14821"/>
            <a:stretch>
              <a:fillRect/>
            </a:stretch>
          </p:blipFill>
          <p:spPr>
            <a:xfrm flipH="false" flipV="false">
              <a:off x="0" y="0"/>
              <a:ext cx="5379786" cy="5038275"/>
            </a:xfrm>
            <a:prstGeom prst="rect">
              <a:avLst/>
            </a:prstGeom>
          </p:spPr>
        </p:pic>
      </p:grpSp>
      <p:grpSp>
        <p:nvGrpSpPr>
          <p:cNvPr name="Group 7" id="7"/>
          <p:cNvGrpSpPr/>
          <p:nvPr/>
        </p:nvGrpSpPr>
        <p:grpSpPr>
          <a:xfrm rot="0">
            <a:off x="7126580" y="3634030"/>
            <a:ext cx="4034840" cy="3778707"/>
            <a:chOff x="0" y="0"/>
            <a:chExt cx="5379786" cy="5038275"/>
          </a:xfrm>
        </p:grpSpPr>
        <p:pic>
          <p:nvPicPr>
            <p:cNvPr name="Picture 8" id="8"/>
            <p:cNvPicPr>
              <a:picLocks noChangeAspect="true"/>
            </p:cNvPicPr>
            <p:nvPr/>
          </p:nvPicPr>
          <p:blipFill>
            <a:blip r:embed="rId3"/>
            <a:srcRect l="0" t="16570" r="0" b="16570"/>
            <a:stretch>
              <a:fillRect/>
            </a:stretch>
          </p:blipFill>
          <p:spPr>
            <a:xfrm flipH="false" flipV="false">
              <a:off x="0" y="0"/>
              <a:ext cx="5379786" cy="5038275"/>
            </a:xfrm>
            <a:prstGeom prst="rect">
              <a:avLst/>
            </a:prstGeom>
          </p:spPr>
        </p:pic>
      </p:grpSp>
      <p:grpSp>
        <p:nvGrpSpPr>
          <p:cNvPr name="Group 9" id="9"/>
          <p:cNvGrpSpPr/>
          <p:nvPr/>
        </p:nvGrpSpPr>
        <p:grpSpPr>
          <a:xfrm rot="0">
            <a:off x="11691580" y="3634030"/>
            <a:ext cx="4034840" cy="3778707"/>
            <a:chOff x="0" y="0"/>
            <a:chExt cx="5379786" cy="5038275"/>
          </a:xfrm>
        </p:grpSpPr>
        <p:pic>
          <p:nvPicPr>
            <p:cNvPr name="Picture 10" id="10"/>
            <p:cNvPicPr>
              <a:picLocks noChangeAspect="true"/>
            </p:cNvPicPr>
            <p:nvPr/>
          </p:nvPicPr>
          <p:blipFill>
            <a:blip r:embed="rId4"/>
            <a:srcRect l="0" t="14880" r="0" b="14880"/>
            <a:stretch>
              <a:fillRect/>
            </a:stretch>
          </p:blipFill>
          <p:spPr>
            <a:xfrm flipH="false" flipV="false">
              <a:off x="0" y="0"/>
              <a:ext cx="5379786" cy="5038275"/>
            </a:xfrm>
            <a:prstGeom prst="rect">
              <a:avLst/>
            </a:prstGeom>
          </p:spPr>
        </p:pic>
      </p:grpSp>
      <p:sp>
        <p:nvSpPr>
          <p:cNvPr name="TextBox 11" id="11"/>
          <p:cNvSpPr txBox="true"/>
          <p:nvPr/>
        </p:nvSpPr>
        <p:spPr>
          <a:xfrm rot="0">
            <a:off x="3460416" y="1863152"/>
            <a:ext cx="11367168" cy="848360"/>
          </a:xfrm>
          <a:prstGeom prst="rect">
            <a:avLst/>
          </a:prstGeom>
        </p:spPr>
        <p:txBody>
          <a:bodyPr anchor="t" rtlCol="false" tIns="0" lIns="0" bIns="0" rIns="0">
            <a:spAutoFit/>
          </a:bodyPr>
          <a:lstStyle/>
          <a:p>
            <a:pPr algn="ctr">
              <a:lnSpc>
                <a:spcPts val="6820"/>
              </a:lnSpc>
            </a:pPr>
            <a:r>
              <a:rPr lang="en-US" sz="5500">
                <a:solidFill>
                  <a:srgbClr val="FFFFFF"/>
                </a:solidFill>
                <a:latin typeface="Inter Bold"/>
              </a:rPr>
              <a:t>MEET THE  TEAM</a:t>
            </a:r>
          </a:p>
        </p:txBody>
      </p:sp>
      <p:sp>
        <p:nvSpPr>
          <p:cNvPr name="TextBox 12" id="12"/>
          <p:cNvSpPr txBox="true"/>
          <p:nvPr/>
        </p:nvSpPr>
        <p:spPr>
          <a:xfrm rot="0">
            <a:off x="3328134" y="8180731"/>
            <a:ext cx="2543175"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a:rPr>
              <a:t>Lead Data Scientist</a:t>
            </a:r>
          </a:p>
        </p:txBody>
      </p:sp>
      <p:sp>
        <p:nvSpPr>
          <p:cNvPr name="TextBox 13" id="13"/>
          <p:cNvSpPr txBox="true"/>
          <p:nvPr/>
        </p:nvSpPr>
        <p:spPr>
          <a:xfrm rot="0">
            <a:off x="3050875" y="7743928"/>
            <a:ext cx="3056249"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Bold"/>
              </a:rPr>
              <a:t>Christabel Atolwa</a:t>
            </a:r>
          </a:p>
        </p:txBody>
      </p:sp>
      <p:sp>
        <p:nvSpPr>
          <p:cNvPr name="TextBox 14" id="14"/>
          <p:cNvSpPr txBox="true"/>
          <p:nvPr/>
        </p:nvSpPr>
        <p:spPr>
          <a:xfrm rot="0">
            <a:off x="7893135" y="8180731"/>
            <a:ext cx="2543175"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a:rPr>
              <a:t>Data Scientist</a:t>
            </a:r>
          </a:p>
        </p:txBody>
      </p:sp>
      <p:sp>
        <p:nvSpPr>
          <p:cNvPr name="TextBox 15" id="15"/>
          <p:cNvSpPr txBox="true"/>
          <p:nvPr/>
        </p:nvSpPr>
        <p:spPr>
          <a:xfrm rot="0">
            <a:off x="7615875" y="7743928"/>
            <a:ext cx="3056249"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Bold"/>
              </a:rPr>
              <a:t>James Ndiritu</a:t>
            </a:r>
          </a:p>
        </p:txBody>
      </p:sp>
      <p:sp>
        <p:nvSpPr>
          <p:cNvPr name="TextBox 16" id="16"/>
          <p:cNvSpPr txBox="true"/>
          <p:nvPr/>
        </p:nvSpPr>
        <p:spPr>
          <a:xfrm rot="0">
            <a:off x="12458135" y="8180731"/>
            <a:ext cx="2543175"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a:rPr>
              <a:t>Data Scientist</a:t>
            </a:r>
          </a:p>
        </p:txBody>
      </p:sp>
      <p:sp>
        <p:nvSpPr>
          <p:cNvPr name="TextBox 17" id="17"/>
          <p:cNvSpPr txBox="true"/>
          <p:nvPr/>
        </p:nvSpPr>
        <p:spPr>
          <a:xfrm rot="0">
            <a:off x="12180876" y="7743928"/>
            <a:ext cx="3056249"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Bold"/>
              </a:rPr>
              <a:t>Sydney Mumbo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5523383"/>
            <a:chOff x="0" y="0"/>
            <a:chExt cx="4816593" cy="1454718"/>
          </a:xfrm>
        </p:grpSpPr>
        <p:sp>
          <p:nvSpPr>
            <p:cNvPr name="Freeform 3" id="3"/>
            <p:cNvSpPr/>
            <p:nvPr/>
          </p:nvSpPr>
          <p:spPr>
            <a:xfrm flipH="false" flipV="false" rot="0">
              <a:off x="0" y="0"/>
              <a:ext cx="4816592" cy="1454718"/>
            </a:xfrm>
            <a:custGeom>
              <a:avLst/>
              <a:gdLst/>
              <a:ahLst/>
              <a:cxnLst/>
              <a:rect r="r" b="b" t="t" l="l"/>
              <a:pathLst>
                <a:path h="1454718" w="4816592">
                  <a:moveTo>
                    <a:pt x="0" y="0"/>
                  </a:moveTo>
                  <a:lnTo>
                    <a:pt x="4816592" y="0"/>
                  </a:lnTo>
                  <a:lnTo>
                    <a:pt x="4816592" y="1454718"/>
                  </a:lnTo>
                  <a:lnTo>
                    <a:pt x="0" y="1454718"/>
                  </a:lnTo>
                  <a:close/>
                </a:path>
              </a:pathLst>
            </a:custGeom>
            <a:solidFill>
              <a:srgbClr val="201E1E"/>
            </a:solidFill>
          </p:spPr>
        </p:sp>
        <p:sp>
          <p:nvSpPr>
            <p:cNvPr name="TextBox 4" id="4"/>
            <p:cNvSpPr txBox="true"/>
            <p:nvPr/>
          </p:nvSpPr>
          <p:spPr>
            <a:xfrm>
              <a:off x="0" y="-38100"/>
              <a:ext cx="4816593" cy="1492818"/>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2561580" y="3634030"/>
            <a:ext cx="4034840" cy="3778707"/>
            <a:chOff x="0" y="0"/>
            <a:chExt cx="5379786" cy="5038275"/>
          </a:xfrm>
        </p:grpSpPr>
        <p:pic>
          <p:nvPicPr>
            <p:cNvPr name="Picture 6" id="6"/>
            <p:cNvPicPr>
              <a:picLocks noChangeAspect="true"/>
            </p:cNvPicPr>
            <p:nvPr/>
          </p:nvPicPr>
          <p:blipFill>
            <a:blip r:embed="rId2"/>
            <a:srcRect l="0" t="0" r="0" b="37565"/>
            <a:stretch>
              <a:fillRect/>
            </a:stretch>
          </p:blipFill>
          <p:spPr>
            <a:xfrm flipH="false" flipV="false">
              <a:off x="0" y="0"/>
              <a:ext cx="5379786" cy="5038275"/>
            </a:xfrm>
            <a:prstGeom prst="rect">
              <a:avLst/>
            </a:prstGeom>
          </p:spPr>
        </p:pic>
      </p:grpSp>
      <p:grpSp>
        <p:nvGrpSpPr>
          <p:cNvPr name="Group 7" id="7"/>
          <p:cNvGrpSpPr/>
          <p:nvPr/>
        </p:nvGrpSpPr>
        <p:grpSpPr>
          <a:xfrm rot="0">
            <a:off x="7126580" y="3634030"/>
            <a:ext cx="4034840" cy="3778707"/>
            <a:chOff x="0" y="0"/>
            <a:chExt cx="5379786" cy="5038275"/>
          </a:xfrm>
        </p:grpSpPr>
        <p:pic>
          <p:nvPicPr>
            <p:cNvPr name="Picture 8" id="8"/>
            <p:cNvPicPr>
              <a:picLocks noChangeAspect="true"/>
            </p:cNvPicPr>
            <p:nvPr/>
          </p:nvPicPr>
          <p:blipFill>
            <a:blip r:embed="rId3"/>
            <a:srcRect l="0" t="3174" r="0" b="3174"/>
            <a:stretch>
              <a:fillRect/>
            </a:stretch>
          </p:blipFill>
          <p:spPr>
            <a:xfrm flipH="false" flipV="false">
              <a:off x="0" y="0"/>
              <a:ext cx="5379786" cy="5038275"/>
            </a:xfrm>
            <a:prstGeom prst="rect">
              <a:avLst/>
            </a:prstGeom>
          </p:spPr>
        </p:pic>
      </p:grpSp>
      <p:grpSp>
        <p:nvGrpSpPr>
          <p:cNvPr name="Group 9" id="9"/>
          <p:cNvGrpSpPr/>
          <p:nvPr/>
        </p:nvGrpSpPr>
        <p:grpSpPr>
          <a:xfrm rot="0">
            <a:off x="11691580" y="3634030"/>
            <a:ext cx="4034840" cy="3778707"/>
            <a:chOff x="0" y="0"/>
            <a:chExt cx="5379786" cy="5038275"/>
          </a:xfrm>
        </p:grpSpPr>
        <p:pic>
          <p:nvPicPr>
            <p:cNvPr name="Picture 10" id="10"/>
            <p:cNvPicPr>
              <a:picLocks noChangeAspect="true"/>
            </p:cNvPicPr>
            <p:nvPr/>
          </p:nvPicPr>
          <p:blipFill>
            <a:blip r:embed="rId4"/>
            <a:srcRect l="0" t="14880" r="0" b="14880"/>
            <a:stretch>
              <a:fillRect/>
            </a:stretch>
          </p:blipFill>
          <p:spPr>
            <a:xfrm flipH="false" flipV="false">
              <a:off x="0" y="0"/>
              <a:ext cx="5379786" cy="5038275"/>
            </a:xfrm>
            <a:prstGeom prst="rect">
              <a:avLst/>
            </a:prstGeom>
          </p:spPr>
        </p:pic>
      </p:grpSp>
      <p:sp>
        <p:nvSpPr>
          <p:cNvPr name="TextBox 11" id="11"/>
          <p:cNvSpPr txBox="true"/>
          <p:nvPr/>
        </p:nvSpPr>
        <p:spPr>
          <a:xfrm rot="0">
            <a:off x="3460416" y="1863152"/>
            <a:ext cx="11367168" cy="848360"/>
          </a:xfrm>
          <a:prstGeom prst="rect">
            <a:avLst/>
          </a:prstGeom>
        </p:spPr>
        <p:txBody>
          <a:bodyPr anchor="t" rtlCol="false" tIns="0" lIns="0" bIns="0" rIns="0">
            <a:spAutoFit/>
          </a:bodyPr>
          <a:lstStyle/>
          <a:p>
            <a:pPr algn="ctr">
              <a:lnSpc>
                <a:spcPts val="6820"/>
              </a:lnSpc>
            </a:pPr>
            <a:r>
              <a:rPr lang="en-US" sz="5500">
                <a:solidFill>
                  <a:srgbClr val="FFFFFF"/>
                </a:solidFill>
                <a:latin typeface="Inter Bold"/>
              </a:rPr>
              <a:t>MEET THE  TEAM</a:t>
            </a:r>
          </a:p>
        </p:txBody>
      </p:sp>
      <p:sp>
        <p:nvSpPr>
          <p:cNvPr name="TextBox 12" id="12"/>
          <p:cNvSpPr txBox="true"/>
          <p:nvPr/>
        </p:nvSpPr>
        <p:spPr>
          <a:xfrm rot="0">
            <a:off x="3328134" y="8180731"/>
            <a:ext cx="2543175"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a:rPr>
              <a:t>Data Scientist</a:t>
            </a:r>
          </a:p>
        </p:txBody>
      </p:sp>
      <p:sp>
        <p:nvSpPr>
          <p:cNvPr name="TextBox 13" id="13"/>
          <p:cNvSpPr txBox="true"/>
          <p:nvPr/>
        </p:nvSpPr>
        <p:spPr>
          <a:xfrm rot="0">
            <a:off x="3050875" y="7743928"/>
            <a:ext cx="3056249"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Bold"/>
              </a:rPr>
              <a:t>Nicholas Njubi</a:t>
            </a:r>
          </a:p>
        </p:txBody>
      </p:sp>
      <p:sp>
        <p:nvSpPr>
          <p:cNvPr name="TextBox 14" id="14"/>
          <p:cNvSpPr txBox="true"/>
          <p:nvPr/>
        </p:nvSpPr>
        <p:spPr>
          <a:xfrm rot="0">
            <a:off x="7893135" y="8180731"/>
            <a:ext cx="2543175"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a:rPr>
              <a:t>Data Scientist</a:t>
            </a:r>
          </a:p>
        </p:txBody>
      </p:sp>
      <p:sp>
        <p:nvSpPr>
          <p:cNvPr name="TextBox 15" id="15"/>
          <p:cNvSpPr txBox="true"/>
          <p:nvPr/>
        </p:nvSpPr>
        <p:spPr>
          <a:xfrm rot="0">
            <a:off x="7615875" y="7743928"/>
            <a:ext cx="3056249"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Bold"/>
              </a:rPr>
              <a:t>Chepkemoi Mercy</a:t>
            </a:r>
          </a:p>
        </p:txBody>
      </p:sp>
      <p:sp>
        <p:nvSpPr>
          <p:cNvPr name="TextBox 16" id="16"/>
          <p:cNvSpPr txBox="true"/>
          <p:nvPr/>
        </p:nvSpPr>
        <p:spPr>
          <a:xfrm rot="0">
            <a:off x="12458135" y="8180731"/>
            <a:ext cx="2543175"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a:rPr>
              <a:t>Data Scientist</a:t>
            </a:r>
          </a:p>
        </p:txBody>
      </p:sp>
      <p:sp>
        <p:nvSpPr>
          <p:cNvPr name="TextBox 17" id="17"/>
          <p:cNvSpPr txBox="true"/>
          <p:nvPr/>
        </p:nvSpPr>
        <p:spPr>
          <a:xfrm rot="0">
            <a:off x="12180876" y="7743928"/>
            <a:ext cx="3056249" cy="339746"/>
          </a:xfrm>
          <a:prstGeom prst="rect">
            <a:avLst/>
          </a:prstGeom>
        </p:spPr>
        <p:txBody>
          <a:bodyPr anchor="t" rtlCol="false" tIns="0" lIns="0" bIns="0" rIns="0">
            <a:spAutoFit/>
          </a:bodyPr>
          <a:lstStyle/>
          <a:p>
            <a:pPr algn="ctr">
              <a:lnSpc>
                <a:spcPts val="2798"/>
              </a:lnSpc>
              <a:spcBef>
                <a:spcPct val="0"/>
              </a:spcBef>
            </a:pPr>
            <a:r>
              <a:rPr lang="en-US" sz="1999">
                <a:solidFill>
                  <a:srgbClr val="201E1E"/>
                </a:solidFill>
                <a:latin typeface="Open Sans Bold"/>
              </a:rPr>
              <a:t>Zacheaus Nyaga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01E1E"/>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640800" cy="10972800"/>
          </a:xfrm>
        </p:grpSpPr>
        <p:pic>
          <p:nvPicPr>
            <p:cNvPr name="Picture 3" id="3"/>
            <p:cNvPicPr>
              <a:picLocks noChangeAspect="true"/>
            </p:cNvPicPr>
            <p:nvPr/>
          </p:nvPicPr>
          <p:blipFill>
            <a:blip r:embed="rId2">
              <a:alphaModFix amt="26000"/>
            </a:blip>
            <a:srcRect l="0" t="7746" r="0" b="7746"/>
            <a:stretch>
              <a:fillRect/>
            </a:stretch>
          </p:blipFill>
          <p:spPr>
            <a:xfrm flipH="false" flipV="false">
              <a:off x="0" y="0"/>
              <a:ext cx="21640800" cy="10972800"/>
            </a:xfrm>
            <a:prstGeom prst="rect">
              <a:avLst/>
            </a:prstGeom>
          </p:spPr>
        </p:pic>
      </p:grpSp>
      <p:sp>
        <p:nvSpPr>
          <p:cNvPr name="AutoShape 4" id="4"/>
          <p:cNvSpPr/>
          <p:nvPr/>
        </p:nvSpPr>
        <p:spPr>
          <a:xfrm rot="0">
            <a:off x="4666699" y="5653001"/>
            <a:ext cx="8954601" cy="0"/>
          </a:xfrm>
          <a:prstGeom prst="line">
            <a:avLst/>
          </a:prstGeom>
          <a:ln cap="flat" w="9525">
            <a:solidFill>
              <a:srgbClr val="FFFFFF"/>
            </a:solidFill>
            <a:prstDash val="solid"/>
            <a:headEnd type="none" len="sm" w="sm"/>
            <a:tailEnd type="none" len="sm" w="sm"/>
          </a:ln>
        </p:spPr>
      </p:sp>
      <p:sp>
        <p:nvSpPr>
          <p:cNvPr name="TextBox 5" id="5"/>
          <p:cNvSpPr txBox="true"/>
          <p:nvPr/>
        </p:nvSpPr>
        <p:spPr>
          <a:xfrm rot="0">
            <a:off x="2694365" y="3082536"/>
            <a:ext cx="12899269" cy="2131379"/>
          </a:xfrm>
          <a:prstGeom prst="rect">
            <a:avLst/>
          </a:prstGeom>
        </p:spPr>
        <p:txBody>
          <a:bodyPr anchor="t" rtlCol="false" tIns="0" lIns="0" bIns="0" rIns="0">
            <a:spAutoFit/>
          </a:bodyPr>
          <a:lstStyle/>
          <a:p>
            <a:pPr algn="ctr">
              <a:lnSpc>
                <a:spcPts val="17439"/>
              </a:lnSpc>
              <a:spcBef>
                <a:spcPct val="0"/>
              </a:spcBef>
            </a:pPr>
            <a:r>
              <a:rPr lang="en-US" sz="12456">
                <a:solidFill>
                  <a:srgbClr val="FFFFFF"/>
                </a:solidFill>
                <a:latin typeface="Inter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30006" y="0"/>
            <a:ext cx="8157994" cy="10287000"/>
            <a:chOff x="0" y="0"/>
            <a:chExt cx="10877325" cy="13716000"/>
          </a:xfrm>
        </p:grpSpPr>
        <p:pic>
          <p:nvPicPr>
            <p:cNvPr name="Picture 3" id="3"/>
            <p:cNvPicPr>
              <a:picLocks noChangeAspect="true"/>
            </p:cNvPicPr>
            <p:nvPr/>
          </p:nvPicPr>
          <p:blipFill>
            <a:blip r:embed="rId2"/>
            <a:srcRect l="23565" t="0" r="23565" b="0"/>
            <a:stretch>
              <a:fillRect/>
            </a:stretch>
          </p:blipFill>
          <p:spPr>
            <a:xfrm flipH="false" flipV="false">
              <a:off x="0" y="0"/>
              <a:ext cx="10877325" cy="13716000"/>
            </a:xfrm>
            <a:prstGeom prst="rect">
              <a:avLst/>
            </a:prstGeom>
          </p:spPr>
        </p:pic>
      </p:grpSp>
      <p:sp>
        <p:nvSpPr>
          <p:cNvPr name="TextBox 4" id="4"/>
          <p:cNvSpPr txBox="true"/>
          <p:nvPr/>
        </p:nvSpPr>
        <p:spPr>
          <a:xfrm rot="0">
            <a:off x="2013807" y="2187329"/>
            <a:ext cx="6963674" cy="1705610"/>
          </a:xfrm>
          <a:prstGeom prst="rect">
            <a:avLst/>
          </a:prstGeom>
        </p:spPr>
        <p:txBody>
          <a:bodyPr anchor="t" rtlCol="false" tIns="0" lIns="0" bIns="0" rIns="0">
            <a:spAutoFit/>
          </a:bodyPr>
          <a:lstStyle/>
          <a:p>
            <a:pPr>
              <a:lnSpc>
                <a:spcPts val="6820"/>
              </a:lnSpc>
            </a:pPr>
            <a:r>
              <a:rPr lang="en-US" sz="5500">
                <a:solidFill>
                  <a:srgbClr val="000000"/>
                </a:solidFill>
                <a:latin typeface="Inter Bold"/>
              </a:rPr>
              <a:t>PROJECT SUMMARY</a:t>
            </a:r>
          </a:p>
        </p:txBody>
      </p:sp>
      <p:sp>
        <p:nvSpPr>
          <p:cNvPr name="TextBox 5" id="5"/>
          <p:cNvSpPr txBox="true"/>
          <p:nvPr/>
        </p:nvSpPr>
        <p:spPr>
          <a:xfrm rot="0">
            <a:off x="2013807" y="4803450"/>
            <a:ext cx="7615008" cy="3159125"/>
          </a:xfrm>
          <a:prstGeom prst="rect">
            <a:avLst/>
          </a:prstGeom>
        </p:spPr>
        <p:txBody>
          <a:bodyPr anchor="t" rtlCol="false" tIns="0" lIns="0" bIns="0" rIns="0">
            <a:spAutoFit/>
          </a:bodyPr>
          <a:lstStyle/>
          <a:p>
            <a:pPr>
              <a:lnSpc>
                <a:spcPts val="2799"/>
              </a:lnSpc>
              <a:spcBef>
                <a:spcPct val="0"/>
              </a:spcBef>
            </a:pPr>
            <a:r>
              <a:rPr lang="en-US" sz="1999">
                <a:solidFill>
                  <a:srgbClr val="201E1E"/>
                </a:solidFill>
                <a:latin typeface="Open Sans"/>
              </a:rPr>
              <a:t>Employing multiple linear regression, our project delved into house sales dynamics in Northwestern County. Recognizing homeowners' struggles in comprehending pricing determinants, we aimed to create a user-friendly tool. Our analysis uncovered a positive correlation between house prices and specific factors: living room square footage, house grade, and bathroom count. These findings elucidate key influences on property values, empowering homeowners with strategic insights in this competitive real estate market.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815032" cy="10287000"/>
            <a:chOff x="0" y="0"/>
            <a:chExt cx="10420043" cy="13716000"/>
          </a:xfrm>
        </p:grpSpPr>
        <p:pic>
          <p:nvPicPr>
            <p:cNvPr name="Picture 3" id="3"/>
            <p:cNvPicPr>
              <a:picLocks noChangeAspect="true"/>
            </p:cNvPicPr>
            <p:nvPr/>
          </p:nvPicPr>
          <p:blipFill>
            <a:blip r:embed="rId2"/>
            <a:srcRect l="0" t="6123" r="0" b="6123"/>
            <a:stretch>
              <a:fillRect/>
            </a:stretch>
          </p:blipFill>
          <p:spPr>
            <a:xfrm flipH="false" flipV="false">
              <a:off x="0" y="0"/>
              <a:ext cx="10420043" cy="13716000"/>
            </a:xfrm>
            <a:prstGeom prst="rect">
              <a:avLst/>
            </a:prstGeom>
          </p:spPr>
        </p:pic>
      </p:grpSp>
      <p:sp>
        <p:nvSpPr>
          <p:cNvPr name="TextBox 4" id="4"/>
          <p:cNvSpPr txBox="true"/>
          <p:nvPr/>
        </p:nvSpPr>
        <p:spPr>
          <a:xfrm rot="0">
            <a:off x="9056474" y="2211513"/>
            <a:ext cx="5131969" cy="848360"/>
          </a:xfrm>
          <a:prstGeom prst="rect">
            <a:avLst/>
          </a:prstGeom>
        </p:spPr>
        <p:txBody>
          <a:bodyPr anchor="t" rtlCol="false" tIns="0" lIns="0" bIns="0" rIns="0">
            <a:spAutoFit/>
          </a:bodyPr>
          <a:lstStyle/>
          <a:p>
            <a:pPr>
              <a:lnSpc>
                <a:spcPts val="6820"/>
              </a:lnSpc>
            </a:pPr>
            <a:r>
              <a:rPr lang="en-US" sz="5500">
                <a:solidFill>
                  <a:srgbClr val="000000"/>
                </a:solidFill>
                <a:latin typeface="Inter Bold"/>
              </a:rPr>
              <a:t>OUTLINE</a:t>
            </a:r>
          </a:p>
        </p:txBody>
      </p:sp>
      <p:sp>
        <p:nvSpPr>
          <p:cNvPr name="TextBox 5" id="5"/>
          <p:cNvSpPr txBox="true"/>
          <p:nvPr/>
        </p:nvSpPr>
        <p:spPr>
          <a:xfrm rot="0">
            <a:off x="9056474" y="3957211"/>
            <a:ext cx="4130335" cy="3159125"/>
          </a:xfrm>
          <a:prstGeom prst="rect">
            <a:avLst/>
          </a:prstGeom>
        </p:spPr>
        <p:txBody>
          <a:bodyPr anchor="t" rtlCol="false" tIns="0" lIns="0" bIns="0" rIns="0">
            <a:spAutoFit/>
          </a:bodyPr>
          <a:lstStyle/>
          <a:p>
            <a:pPr>
              <a:lnSpc>
                <a:spcPts val="2799"/>
              </a:lnSpc>
            </a:pPr>
            <a:r>
              <a:rPr lang="en-US" sz="1999">
                <a:solidFill>
                  <a:srgbClr val="201E1E"/>
                </a:solidFill>
                <a:latin typeface="Open Sans Bold"/>
              </a:rPr>
              <a:t>1) Business Problem</a:t>
            </a:r>
          </a:p>
          <a:p>
            <a:pPr>
              <a:lnSpc>
                <a:spcPts val="2799"/>
              </a:lnSpc>
            </a:pPr>
          </a:p>
          <a:p>
            <a:pPr>
              <a:lnSpc>
                <a:spcPts val="2799"/>
              </a:lnSpc>
            </a:pPr>
            <a:r>
              <a:rPr lang="en-US" sz="1999">
                <a:solidFill>
                  <a:srgbClr val="201E1E"/>
                </a:solidFill>
                <a:latin typeface="Open Sans Bold"/>
              </a:rPr>
              <a:t>2) Data</a:t>
            </a:r>
          </a:p>
          <a:p>
            <a:pPr>
              <a:lnSpc>
                <a:spcPts val="2799"/>
              </a:lnSpc>
            </a:pPr>
          </a:p>
          <a:p>
            <a:pPr>
              <a:lnSpc>
                <a:spcPts val="2799"/>
              </a:lnSpc>
            </a:pPr>
            <a:r>
              <a:rPr lang="en-US" sz="1999">
                <a:solidFill>
                  <a:srgbClr val="201E1E"/>
                </a:solidFill>
                <a:latin typeface="Open Sans Bold"/>
              </a:rPr>
              <a:t>3) Methods</a:t>
            </a:r>
          </a:p>
          <a:p>
            <a:pPr>
              <a:lnSpc>
                <a:spcPts val="2799"/>
              </a:lnSpc>
            </a:pPr>
          </a:p>
          <a:p>
            <a:pPr>
              <a:lnSpc>
                <a:spcPts val="2799"/>
              </a:lnSpc>
            </a:pPr>
            <a:r>
              <a:rPr lang="en-US" sz="1999">
                <a:solidFill>
                  <a:srgbClr val="201E1E"/>
                </a:solidFill>
                <a:latin typeface="Open Sans Bold"/>
              </a:rPr>
              <a:t>4) Results</a:t>
            </a:r>
          </a:p>
          <a:p>
            <a:pPr>
              <a:lnSpc>
                <a:spcPts val="2799"/>
              </a:lnSpc>
            </a:pPr>
          </a:p>
          <a:p>
            <a:pPr>
              <a:lnSpc>
                <a:spcPts val="2799"/>
              </a:lnSpc>
              <a:spcBef>
                <a:spcPct val="0"/>
              </a:spcBef>
            </a:pPr>
            <a:r>
              <a:rPr lang="en-US" sz="1999">
                <a:solidFill>
                  <a:srgbClr val="201E1E"/>
                </a:solidFill>
                <a:latin typeface="Open Sans Bold"/>
              </a:rPr>
              <a:t>5) 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30006" y="0"/>
            <a:ext cx="8157994" cy="10287000"/>
            <a:chOff x="0" y="0"/>
            <a:chExt cx="10877325" cy="13716000"/>
          </a:xfrm>
        </p:grpSpPr>
        <p:pic>
          <p:nvPicPr>
            <p:cNvPr name="Picture 3" id="3"/>
            <p:cNvPicPr>
              <a:picLocks noChangeAspect="true"/>
            </p:cNvPicPr>
            <p:nvPr/>
          </p:nvPicPr>
          <p:blipFill>
            <a:blip r:embed="rId2"/>
            <a:srcRect l="0" t="7967" r="0" b="7967"/>
            <a:stretch>
              <a:fillRect/>
            </a:stretch>
          </p:blipFill>
          <p:spPr>
            <a:xfrm flipH="false" flipV="false">
              <a:off x="0" y="0"/>
              <a:ext cx="10877325" cy="13716000"/>
            </a:xfrm>
            <a:prstGeom prst="rect">
              <a:avLst/>
            </a:prstGeom>
          </p:spPr>
        </p:pic>
      </p:grpSp>
      <p:sp>
        <p:nvSpPr>
          <p:cNvPr name="TextBox 4" id="4"/>
          <p:cNvSpPr txBox="true"/>
          <p:nvPr/>
        </p:nvSpPr>
        <p:spPr>
          <a:xfrm rot="0">
            <a:off x="2013807" y="2187329"/>
            <a:ext cx="6963674" cy="1705610"/>
          </a:xfrm>
          <a:prstGeom prst="rect">
            <a:avLst/>
          </a:prstGeom>
        </p:spPr>
        <p:txBody>
          <a:bodyPr anchor="t" rtlCol="false" tIns="0" lIns="0" bIns="0" rIns="0">
            <a:spAutoFit/>
          </a:bodyPr>
          <a:lstStyle/>
          <a:p>
            <a:pPr>
              <a:lnSpc>
                <a:spcPts val="6820"/>
              </a:lnSpc>
            </a:pPr>
            <a:r>
              <a:rPr lang="en-US" sz="5500">
                <a:solidFill>
                  <a:srgbClr val="000000"/>
                </a:solidFill>
                <a:latin typeface="Inter Bold"/>
              </a:rPr>
              <a:t>BUSINESS PROBLEM</a:t>
            </a:r>
          </a:p>
        </p:txBody>
      </p:sp>
      <p:sp>
        <p:nvSpPr>
          <p:cNvPr name="TextBox 5" id="5"/>
          <p:cNvSpPr txBox="true"/>
          <p:nvPr/>
        </p:nvSpPr>
        <p:spPr>
          <a:xfrm rot="0">
            <a:off x="2013807" y="4803450"/>
            <a:ext cx="7615008" cy="3866517"/>
          </a:xfrm>
          <a:prstGeom prst="rect">
            <a:avLst/>
          </a:prstGeom>
        </p:spPr>
        <p:txBody>
          <a:bodyPr anchor="t" rtlCol="false" tIns="0" lIns="0" bIns="0" rIns="0">
            <a:spAutoFit/>
          </a:bodyPr>
          <a:lstStyle/>
          <a:p>
            <a:pPr>
              <a:lnSpc>
                <a:spcPts val="2799"/>
              </a:lnSpc>
            </a:pPr>
            <a:r>
              <a:rPr lang="en-US" sz="1999">
                <a:solidFill>
                  <a:srgbClr val="201E1E"/>
                </a:solidFill>
                <a:latin typeface="Open Sans"/>
              </a:rPr>
              <a:t>Homeowners in Northwestern County are faced with the complex task of understanding the various elements that impact the pricing of their homes. There is a need for a user-friendly tool that simplifies this complexity, offering homeowners clear insights into the factors influencing house prices and how they can strategically make changes in their properties in order sell them at higher prices or rather reasonable prices in the market.</a:t>
            </a:r>
          </a:p>
          <a:p>
            <a:pPr>
              <a:lnSpc>
                <a:spcPts val="88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30006" y="0"/>
            <a:ext cx="8157994" cy="10287000"/>
            <a:chOff x="0" y="0"/>
            <a:chExt cx="10877325" cy="13716000"/>
          </a:xfrm>
        </p:grpSpPr>
        <p:pic>
          <p:nvPicPr>
            <p:cNvPr name="Picture 3" id="3"/>
            <p:cNvPicPr>
              <a:picLocks noChangeAspect="true"/>
            </p:cNvPicPr>
            <p:nvPr/>
          </p:nvPicPr>
          <p:blipFill>
            <a:blip r:embed="rId2"/>
            <a:srcRect l="23532" t="0" r="23532" b="0"/>
            <a:stretch>
              <a:fillRect/>
            </a:stretch>
          </p:blipFill>
          <p:spPr>
            <a:xfrm flipH="false" flipV="false">
              <a:off x="0" y="0"/>
              <a:ext cx="10877325" cy="13716000"/>
            </a:xfrm>
            <a:prstGeom prst="rect">
              <a:avLst/>
            </a:prstGeom>
          </p:spPr>
        </p:pic>
      </p:grpSp>
      <p:sp>
        <p:nvSpPr>
          <p:cNvPr name="TextBox 4" id="4"/>
          <p:cNvSpPr txBox="true"/>
          <p:nvPr/>
        </p:nvSpPr>
        <p:spPr>
          <a:xfrm rot="0">
            <a:off x="2013807" y="2187329"/>
            <a:ext cx="6963674" cy="848360"/>
          </a:xfrm>
          <a:prstGeom prst="rect">
            <a:avLst/>
          </a:prstGeom>
        </p:spPr>
        <p:txBody>
          <a:bodyPr anchor="t" rtlCol="false" tIns="0" lIns="0" bIns="0" rIns="0">
            <a:spAutoFit/>
          </a:bodyPr>
          <a:lstStyle/>
          <a:p>
            <a:pPr>
              <a:lnSpc>
                <a:spcPts val="6820"/>
              </a:lnSpc>
            </a:pPr>
            <a:r>
              <a:rPr lang="en-US" sz="5500">
                <a:solidFill>
                  <a:srgbClr val="000000"/>
                </a:solidFill>
                <a:latin typeface="Inter Bold"/>
              </a:rPr>
              <a:t>DATA</a:t>
            </a:r>
          </a:p>
        </p:txBody>
      </p:sp>
      <p:sp>
        <p:nvSpPr>
          <p:cNvPr name="TextBox 5" id="5"/>
          <p:cNvSpPr txBox="true"/>
          <p:nvPr/>
        </p:nvSpPr>
        <p:spPr>
          <a:xfrm rot="0">
            <a:off x="2013807" y="4803450"/>
            <a:ext cx="7615008" cy="2809242"/>
          </a:xfrm>
          <a:prstGeom prst="rect">
            <a:avLst/>
          </a:prstGeom>
        </p:spPr>
        <p:txBody>
          <a:bodyPr anchor="t" rtlCol="false" tIns="0" lIns="0" bIns="0" rIns="0">
            <a:spAutoFit/>
          </a:bodyPr>
          <a:lstStyle/>
          <a:p>
            <a:pPr>
              <a:lnSpc>
                <a:spcPts val="2799"/>
              </a:lnSpc>
            </a:pPr>
            <a:r>
              <a:rPr lang="en-US" sz="1999">
                <a:solidFill>
                  <a:srgbClr val="201E1E"/>
                </a:solidFill>
                <a:latin typeface="Open Sans"/>
              </a:rPr>
              <a:t>This project uses the King County House Sales dataset, which can be found in kc_house_data.csv in the data folder in the GitHub repository. The description of the column names can be found in column_names.md in the same folder.</a:t>
            </a:r>
          </a:p>
          <a:p>
            <a:pPr>
              <a:lnSpc>
                <a:spcPts val="2799"/>
              </a:lnSpc>
            </a:pPr>
          </a:p>
          <a:p>
            <a:pPr>
              <a:lnSpc>
                <a:spcPts val="881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30006" y="0"/>
            <a:ext cx="8157994" cy="10287000"/>
            <a:chOff x="0" y="0"/>
            <a:chExt cx="10877325" cy="13716000"/>
          </a:xfrm>
        </p:grpSpPr>
        <p:pic>
          <p:nvPicPr>
            <p:cNvPr name="Picture 3" id="3"/>
            <p:cNvPicPr>
              <a:picLocks noChangeAspect="true"/>
            </p:cNvPicPr>
            <p:nvPr/>
          </p:nvPicPr>
          <p:blipFill>
            <a:blip r:embed="rId2"/>
            <a:srcRect l="39672" t="0" r="6797" b="0"/>
            <a:stretch>
              <a:fillRect/>
            </a:stretch>
          </p:blipFill>
          <p:spPr>
            <a:xfrm flipH="false" flipV="false">
              <a:off x="0" y="0"/>
              <a:ext cx="10877325" cy="13716000"/>
            </a:xfrm>
            <a:prstGeom prst="rect">
              <a:avLst/>
            </a:prstGeom>
          </p:spPr>
        </p:pic>
      </p:grpSp>
      <p:sp>
        <p:nvSpPr>
          <p:cNvPr name="TextBox 4" id="4"/>
          <p:cNvSpPr txBox="true"/>
          <p:nvPr/>
        </p:nvSpPr>
        <p:spPr>
          <a:xfrm rot="0">
            <a:off x="2013807" y="2187329"/>
            <a:ext cx="6963674" cy="848360"/>
          </a:xfrm>
          <a:prstGeom prst="rect">
            <a:avLst/>
          </a:prstGeom>
        </p:spPr>
        <p:txBody>
          <a:bodyPr anchor="t" rtlCol="false" tIns="0" lIns="0" bIns="0" rIns="0">
            <a:spAutoFit/>
          </a:bodyPr>
          <a:lstStyle/>
          <a:p>
            <a:pPr>
              <a:lnSpc>
                <a:spcPts val="6820"/>
              </a:lnSpc>
            </a:pPr>
            <a:r>
              <a:rPr lang="en-US" sz="5500">
                <a:solidFill>
                  <a:srgbClr val="000000"/>
                </a:solidFill>
                <a:latin typeface="Inter Bold"/>
              </a:rPr>
              <a:t>METHOD</a:t>
            </a:r>
          </a:p>
        </p:txBody>
      </p:sp>
      <p:sp>
        <p:nvSpPr>
          <p:cNvPr name="TextBox 5" id="5"/>
          <p:cNvSpPr txBox="true"/>
          <p:nvPr/>
        </p:nvSpPr>
        <p:spPr>
          <a:xfrm rot="0">
            <a:off x="1362474" y="3559045"/>
            <a:ext cx="7615008" cy="5276217"/>
          </a:xfrm>
          <a:prstGeom prst="rect">
            <a:avLst/>
          </a:prstGeom>
        </p:spPr>
        <p:txBody>
          <a:bodyPr anchor="t" rtlCol="false" tIns="0" lIns="0" bIns="0" rIns="0">
            <a:spAutoFit/>
          </a:bodyPr>
          <a:lstStyle/>
          <a:p>
            <a:pPr>
              <a:lnSpc>
                <a:spcPts val="2799"/>
              </a:lnSpc>
            </a:pPr>
            <a:r>
              <a:rPr lang="en-US" sz="1999">
                <a:solidFill>
                  <a:srgbClr val="201E1E"/>
                </a:solidFill>
                <a:latin typeface="Open Sans"/>
              </a:rPr>
              <a:t>The project followed a standard machine learning workflow:</a:t>
            </a:r>
          </a:p>
          <a:p>
            <a:pPr>
              <a:lnSpc>
                <a:spcPts val="2799"/>
              </a:lnSpc>
            </a:pPr>
          </a:p>
          <a:p>
            <a:pPr>
              <a:lnSpc>
                <a:spcPts val="2799"/>
              </a:lnSpc>
            </a:pPr>
            <a:r>
              <a:rPr lang="en-US" sz="1999">
                <a:solidFill>
                  <a:srgbClr val="201E1E"/>
                </a:solidFill>
                <a:latin typeface="Open Sans"/>
              </a:rPr>
              <a:t>1. Data Loading &amp; Cleaning</a:t>
            </a:r>
          </a:p>
          <a:p>
            <a:pPr>
              <a:lnSpc>
                <a:spcPts val="2799"/>
              </a:lnSpc>
            </a:pPr>
          </a:p>
          <a:p>
            <a:pPr>
              <a:lnSpc>
                <a:spcPts val="2799"/>
              </a:lnSpc>
            </a:pPr>
            <a:r>
              <a:rPr lang="en-US" sz="1999">
                <a:solidFill>
                  <a:srgbClr val="201E1E"/>
                </a:solidFill>
                <a:latin typeface="Open Sans"/>
              </a:rPr>
              <a:t>2. Exploratory Data Analysis</a:t>
            </a:r>
          </a:p>
          <a:p>
            <a:pPr>
              <a:lnSpc>
                <a:spcPts val="2799"/>
              </a:lnSpc>
            </a:pPr>
          </a:p>
          <a:p>
            <a:pPr>
              <a:lnSpc>
                <a:spcPts val="2799"/>
              </a:lnSpc>
            </a:pPr>
            <a:r>
              <a:rPr lang="en-US" sz="1999">
                <a:solidFill>
                  <a:srgbClr val="201E1E"/>
                </a:solidFill>
                <a:latin typeface="Open Sans"/>
              </a:rPr>
              <a:t>3. Preprocessing &amp; Feature Engineering</a:t>
            </a:r>
          </a:p>
          <a:p>
            <a:pPr>
              <a:lnSpc>
                <a:spcPts val="2799"/>
              </a:lnSpc>
            </a:pPr>
          </a:p>
          <a:p>
            <a:pPr>
              <a:lnSpc>
                <a:spcPts val="2799"/>
              </a:lnSpc>
            </a:pPr>
            <a:r>
              <a:rPr lang="en-US" sz="1999">
                <a:solidFill>
                  <a:srgbClr val="201E1E"/>
                </a:solidFill>
                <a:latin typeface="Open Sans"/>
              </a:rPr>
              <a:t>4. Model Development &amp; Evaluation</a:t>
            </a:r>
          </a:p>
          <a:p>
            <a:pPr>
              <a:lnSpc>
                <a:spcPts val="2799"/>
              </a:lnSpc>
            </a:pPr>
          </a:p>
          <a:p>
            <a:pPr>
              <a:lnSpc>
                <a:spcPts val="2799"/>
              </a:lnSpc>
            </a:pPr>
            <a:r>
              <a:rPr lang="en-US" sz="1999">
                <a:solidFill>
                  <a:srgbClr val="201E1E"/>
                </a:solidFill>
                <a:latin typeface="Open Sans"/>
              </a:rPr>
              <a:t>5. Model Optimization</a:t>
            </a:r>
          </a:p>
          <a:p>
            <a:pPr>
              <a:lnSpc>
                <a:spcPts val="2799"/>
              </a:lnSpc>
            </a:pPr>
          </a:p>
          <a:p>
            <a:pPr>
              <a:lnSpc>
                <a:spcPts val="881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4000" y="464334"/>
            <a:ext cx="278619" cy="338720"/>
          </a:xfrm>
          <a:custGeom>
            <a:avLst/>
            <a:gdLst/>
            <a:ahLst/>
            <a:cxnLst/>
            <a:rect r="r" b="b" t="t" l="l"/>
            <a:pathLst>
              <a:path h="338720" w="278619">
                <a:moveTo>
                  <a:pt x="0" y="0"/>
                </a:moveTo>
                <a:lnTo>
                  <a:pt x="278619" y="0"/>
                </a:lnTo>
                <a:lnTo>
                  <a:pt x="278619" y="338720"/>
                </a:lnTo>
                <a:lnTo>
                  <a:pt x="0" y="338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25183"/>
            <a:ext cx="1617152"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Salford &amp; Co.</a:t>
            </a:r>
          </a:p>
        </p:txBody>
      </p:sp>
      <p:sp>
        <p:nvSpPr>
          <p:cNvPr name="TextBox 4" id="4"/>
          <p:cNvSpPr txBox="true"/>
          <p:nvPr/>
        </p:nvSpPr>
        <p:spPr>
          <a:xfrm rot="0">
            <a:off x="16156498" y="9482491"/>
            <a:ext cx="1617152" cy="407372"/>
          </a:xfrm>
          <a:prstGeom prst="rect">
            <a:avLst/>
          </a:prstGeom>
        </p:spPr>
        <p:txBody>
          <a:bodyPr anchor="t" rtlCol="false" tIns="0" lIns="0" bIns="0" rIns="0">
            <a:spAutoFit/>
          </a:bodyPr>
          <a:lstStyle/>
          <a:p>
            <a:pPr algn="r">
              <a:lnSpc>
                <a:spcPts val="1680"/>
              </a:lnSpc>
              <a:spcBef>
                <a:spcPct val="0"/>
              </a:spcBef>
            </a:pPr>
            <a:r>
              <a:rPr lang="en-US" sz="1200">
                <a:solidFill>
                  <a:srgbClr val="DFDFE1"/>
                </a:solidFill>
                <a:latin typeface="Open Sans"/>
              </a:rPr>
              <a:t>Real Estate Presentation</a:t>
            </a:r>
          </a:p>
        </p:txBody>
      </p:sp>
      <p:grpSp>
        <p:nvGrpSpPr>
          <p:cNvPr name="Group 5" id="5"/>
          <p:cNvGrpSpPr/>
          <p:nvPr/>
        </p:nvGrpSpPr>
        <p:grpSpPr>
          <a:xfrm rot="0">
            <a:off x="0" y="0"/>
            <a:ext cx="18288000" cy="10287000"/>
            <a:chOff x="0" y="0"/>
            <a:chExt cx="24384000" cy="13716000"/>
          </a:xfrm>
        </p:grpSpPr>
        <p:pic>
          <p:nvPicPr>
            <p:cNvPr name="Picture 6" id="6"/>
            <p:cNvPicPr>
              <a:picLocks noChangeAspect="true"/>
            </p:cNvPicPr>
            <p:nvPr/>
          </p:nvPicPr>
          <p:blipFill>
            <a:blip r:embed="rId4"/>
            <a:srcRect l="0" t="1746" r="0" b="8253"/>
            <a:stretch>
              <a:fillRect/>
            </a:stretch>
          </p:blipFill>
          <p:spPr>
            <a:xfrm flipH="false" flipV="false">
              <a:off x="0" y="0"/>
              <a:ext cx="24384000" cy="13716000"/>
            </a:xfrm>
            <a:prstGeom prst="rect">
              <a:avLst/>
            </a:prstGeom>
          </p:spPr>
        </p:pic>
      </p:grpSp>
      <p:sp>
        <p:nvSpPr>
          <p:cNvPr name="TextBox 7" id="7"/>
          <p:cNvSpPr txBox="true"/>
          <p:nvPr/>
        </p:nvSpPr>
        <p:spPr>
          <a:xfrm rot="0">
            <a:off x="5709788" y="1519170"/>
            <a:ext cx="6963674" cy="1614555"/>
          </a:xfrm>
          <a:prstGeom prst="rect">
            <a:avLst/>
          </a:prstGeom>
        </p:spPr>
        <p:txBody>
          <a:bodyPr anchor="t" rtlCol="false" tIns="0" lIns="0" bIns="0" rIns="0">
            <a:spAutoFit/>
          </a:bodyPr>
          <a:lstStyle/>
          <a:p>
            <a:pPr algn="ctr">
              <a:lnSpc>
                <a:spcPts val="12771"/>
              </a:lnSpc>
            </a:pPr>
            <a:r>
              <a:rPr lang="en-US" sz="10299">
                <a:solidFill>
                  <a:srgbClr val="000000"/>
                </a:solidFill>
                <a:latin typeface="Inter Bold"/>
              </a:rPr>
              <a:t>RESULTS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201E1E"/>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1849100" y="1028700"/>
            <a:ext cx="5410200" cy="4114800"/>
            <a:chOff x="0" y="0"/>
            <a:chExt cx="7213600" cy="5486400"/>
          </a:xfrm>
        </p:grpSpPr>
        <p:pic>
          <p:nvPicPr>
            <p:cNvPr name="Picture 6" id="6"/>
            <p:cNvPicPr>
              <a:picLocks noChangeAspect="true"/>
            </p:cNvPicPr>
            <p:nvPr/>
          </p:nvPicPr>
          <p:blipFill>
            <a:blip r:embed="rId2"/>
            <a:srcRect l="0" t="22825" r="0" b="0"/>
            <a:stretch>
              <a:fillRect/>
            </a:stretch>
          </p:blipFill>
          <p:spPr>
            <a:xfrm flipH="false" flipV="false">
              <a:off x="0" y="0"/>
              <a:ext cx="7213600" cy="5486400"/>
            </a:xfrm>
            <a:prstGeom prst="rect">
              <a:avLst/>
            </a:prstGeom>
          </p:spPr>
        </p:pic>
      </p:grpSp>
      <p:grpSp>
        <p:nvGrpSpPr>
          <p:cNvPr name="Group 7" id="7"/>
          <p:cNvGrpSpPr/>
          <p:nvPr/>
        </p:nvGrpSpPr>
        <p:grpSpPr>
          <a:xfrm rot="0">
            <a:off x="6438900" y="5143500"/>
            <a:ext cx="5410200" cy="4114800"/>
            <a:chOff x="0" y="0"/>
            <a:chExt cx="7213600" cy="5486400"/>
          </a:xfrm>
        </p:grpSpPr>
        <p:pic>
          <p:nvPicPr>
            <p:cNvPr name="Picture 8" id="8"/>
            <p:cNvPicPr>
              <a:picLocks noChangeAspect="true"/>
            </p:cNvPicPr>
            <p:nvPr/>
          </p:nvPicPr>
          <p:blipFill>
            <a:blip r:embed="rId3"/>
            <a:srcRect l="0" t="24948" r="0" b="1483"/>
            <a:stretch>
              <a:fillRect/>
            </a:stretch>
          </p:blipFill>
          <p:spPr>
            <a:xfrm flipH="false" flipV="false">
              <a:off x="0" y="0"/>
              <a:ext cx="7213600" cy="5486400"/>
            </a:xfrm>
            <a:prstGeom prst="rect">
              <a:avLst/>
            </a:prstGeom>
          </p:spPr>
        </p:pic>
      </p:grpSp>
      <p:grpSp>
        <p:nvGrpSpPr>
          <p:cNvPr name="Group 9" id="9"/>
          <p:cNvGrpSpPr/>
          <p:nvPr/>
        </p:nvGrpSpPr>
        <p:grpSpPr>
          <a:xfrm rot="0">
            <a:off x="1028700" y="1028700"/>
            <a:ext cx="5410200" cy="4114800"/>
            <a:chOff x="0" y="0"/>
            <a:chExt cx="7213600" cy="5486400"/>
          </a:xfrm>
        </p:grpSpPr>
        <p:pic>
          <p:nvPicPr>
            <p:cNvPr name="Picture 10" id="10"/>
            <p:cNvPicPr>
              <a:picLocks noChangeAspect="true"/>
            </p:cNvPicPr>
            <p:nvPr/>
          </p:nvPicPr>
          <p:blipFill>
            <a:blip r:embed="rId4"/>
            <a:srcRect l="0" t="20668" r="0" b="0"/>
            <a:stretch>
              <a:fillRect/>
            </a:stretch>
          </p:blipFill>
          <p:spPr>
            <a:xfrm flipH="false" flipV="false">
              <a:off x="0" y="0"/>
              <a:ext cx="7213600" cy="5486400"/>
            </a:xfrm>
            <a:prstGeom prst="rect">
              <a:avLst/>
            </a:prstGeom>
          </p:spPr>
        </p:pic>
      </p:grpSp>
      <p:grpSp>
        <p:nvGrpSpPr>
          <p:cNvPr name="Group 11" id="11"/>
          <p:cNvGrpSpPr/>
          <p:nvPr/>
        </p:nvGrpSpPr>
        <p:grpSpPr>
          <a:xfrm rot="0">
            <a:off x="6438900" y="1028700"/>
            <a:ext cx="5410200" cy="4114800"/>
            <a:chOff x="0" y="0"/>
            <a:chExt cx="4274726" cy="3251200"/>
          </a:xfrm>
        </p:grpSpPr>
        <p:sp>
          <p:nvSpPr>
            <p:cNvPr name="Freeform 12" id="12"/>
            <p:cNvSpPr/>
            <p:nvPr/>
          </p:nvSpPr>
          <p:spPr>
            <a:xfrm flipH="false" flipV="false" rot="0">
              <a:off x="0" y="0"/>
              <a:ext cx="4274726" cy="3251200"/>
            </a:xfrm>
            <a:custGeom>
              <a:avLst/>
              <a:gdLst/>
              <a:ahLst/>
              <a:cxnLst/>
              <a:rect r="r" b="b" t="t" l="l"/>
              <a:pathLst>
                <a:path h="3251200" w="4274726">
                  <a:moveTo>
                    <a:pt x="0" y="0"/>
                  </a:moveTo>
                  <a:lnTo>
                    <a:pt x="4274726" y="0"/>
                  </a:lnTo>
                  <a:lnTo>
                    <a:pt x="4274726" y="3251200"/>
                  </a:lnTo>
                  <a:lnTo>
                    <a:pt x="0" y="3251200"/>
                  </a:lnTo>
                  <a:close/>
                </a:path>
              </a:pathLst>
            </a:custGeom>
            <a:solidFill>
              <a:srgbClr val="77777F"/>
            </a:solidFill>
          </p:spPr>
        </p:sp>
        <p:sp>
          <p:nvSpPr>
            <p:cNvPr name="TextBox 13" id="13"/>
            <p:cNvSpPr txBox="true"/>
            <p:nvPr/>
          </p:nvSpPr>
          <p:spPr>
            <a:xfrm>
              <a:off x="0" y="-38100"/>
              <a:ext cx="4274726" cy="3289300"/>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2149686" y="6731541"/>
            <a:ext cx="3168227" cy="1092835"/>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Open Sans"/>
              </a:rPr>
              <a:t>Scatter plot showing correlation between price variable and Square foot of living room Variable.</a:t>
            </a:r>
          </a:p>
        </p:txBody>
      </p:sp>
      <p:sp>
        <p:nvSpPr>
          <p:cNvPr name="TextBox 15" id="15"/>
          <p:cNvSpPr txBox="true"/>
          <p:nvPr/>
        </p:nvSpPr>
        <p:spPr>
          <a:xfrm rot="0">
            <a:off x="2149686" y="6272996"/>
            <a:ext cx="3168227"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Scatter Plot  01</a:t>
            </a:r>
          </a:p>
        </p:txBody>
      </p:sp>
      <p:sp>
        <p:nvSpPr>
          <p:cNvPr name="TextBox 16" id="16"/>
          <p:cNvSpPr txBox="true"/>
          <p:nvPr/>
        </p:nvSpPr>
        <p:spPr>
          <a:xfrm rot="0">
            <a:off x="7559886" y="2616741"/>
            <a:ext cx="3168227" cy="81661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Open Sans"/>
              </a:rPr>
              <a:t>Scatter plot showing correlation between price variable and number of bathrooms Variable.</a:t>
            </a:r>
          </a:p>
        </p:txBody>
      </p:sp>
      <p:sp>
        <p:nvSpPr>
          <p:cNvPr name="TextBox 17" id="17"/>
          <p:cNvSpPr txBox="true"/>
          <p:nvPr/>
        </p:nvSpPr>
        <p:spPr>
          <a:xfrm rot="0">
            <a:off x="7559886" y="2158196"/>
            <a:ext cx="3168227"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Scatter Plot  02</a:t>
            </a:r>
          </a:p>
        </p:txBody>
      </p:sp>
      <p:sp>
        <p:nvSpPr>
          <p:cNvPr name="TextBox 18" id="18"/>
          <p:cNvSpPr txBox="true"/>
          <p:nvPr/>
        </p:nvSpPr>
        <p:spPr>
          <a:xfrm rot="0">
            <a:off x="12970086" y="6731541"/>
            <a:ext cx="3168227" cy="81661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Open Sans"/>
              </a:rPr>
              <a:t>Scatter plot showing correlation between price variable and house grade  Variable.</a:t>
            </a:r>
          </a:p>
        </p:txBody>
      </p:sp>
      <p:sp>
        <p:nvSpPr>
          <p:cNvPr name="TextBox 19" id="19"/>
          <p:cNvSpPr txBox="true"/>
          <p:nvPr/>
        </p:nvSpPr>
        <p:spPr>
          <a:xfrm rot="0">
            <a:off x="12970086" y="6272996"/>
            <a:ext cx="3168227"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Scatter Plot 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283064" cy="10287000"/>
            <a:chOff x="0" y="0"/>
            <a:chExt cx="20377419" cy="13716000"/>
          </a:xfrm>
        </p:grpSpPr>
        <p:pic>
          <p:nvPicPr>
            <p:cNvPr name="Picture 3" id="3"/>
            <p:cNvPicPr>
              <a:picLocks noChangeAspect="true"/>
            </p:cNvPicPr>
            <p:nvPr/>
          </p:nvPicPr>
          <p:blipFill>
            <a:blip r:embed="rId2"/>
            <a:srcRect l="650" t="0" r="650" b="0"/>
            <a:stretch>
              <a:fillRect/>
            </a:stretch>
          </p:blipFill>
          <p:spPr>
            <a:xfrm flipH="false" flipV="false">
              <a:off x="0" y="0"/>
              <a:ext cx="20377419" cy="13716000"/>
            </a:xfrm>
            <a:prstGeom prst="rect">
              <a:avLst/>
            </a:prstGeom>
          </p:spPr>
        </p:pic>
      </p:grpSp>
      <p:sp>
        <p:nvSpPr>
          <p:cNvPr name="TextBox 4" id="4"/>
          <p:cNvSpPr txBox="true"/>
          <p:nvPr/>
        </p:nvSpPr>
        <p:spPr>
          <a:xfrm rot="5400000">
            <a:off x="13593466" y="4739142"/>
            <a:ext cx="7537818" cy="829818"/>
          </a:xfrm>
          <a:prstGeom prst="rect">
            <a:avLst/>
          </a:prstGeom>
        </p:spPr>
        <p:txBody>
          <a:bodyPr anchor="t" rtlCol="false" tIns="0" lIns="0" bIns="0" rIns="0">
            <a:spAutoFit/>
          </a:bodyPr>
          <a:lstStyle/>
          <a:p>
            <a:pPr>
              <a:lnSpc>
                <a:spcPts val="6696"/>
              </a:lnSpc>
            </a:pPr>
            <a:r>
              <a:rPr lang="en-US" sz="5400">
                <a:solidFill>
                  <a:srgbClr val="000000"/>
                </a:solidFill>
                <a:latin typeface="Inter Bold"/>
              </a:rPr>
              <a:t>HEATMAP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DAF41qltCVY</dc:identifier>
  <dcterms:modified xsi:type="dcterms:W3CDTF">2011-08-01T06:04:30Z</dcterms:modified>
  <cp:revision>1</cp:revision>
  <dc:title> Real Estate Data Analysis Presentation</dc:title>
</cp:coreProperties>
</file>